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Lexend Exa" charset="1" panose="00000000000000000000"/>
      <p:regular r:id="rId14"/>
    </p:embeddedFont>
    <p:embeddedFont>
      <p:font typeface="Lexend Peta" charset="1" panose="00000000000000000000"/>
      <p:regular r:id="rId15"/>
    </p:embeddedFont>
    <p:embeddedFont>
      <p:font typeface="Lexend Deca" charset="1" panose="000000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33" Target="../media/image32.png" Type="http://schemas.openxmlformats.org/officeDocument/2006/relationships/image"/><Relationship Id="rId34" Target="../media/image33.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19" Target="../media/image46.png" Type="http://schemas.openxmlformats.org/officeDocument/2006/relationships/image"/><Relationship Id="rId2" Target="../media/image1.png" Type="http://schemas.openxmlformats.org/officeDocument/2006/relationships/image"/><Relationship Id="rId20" Target="../media/image47.svg" Type="http://schemas.openxmlformats.org/officeDocument/2006/relationships/image"/><Relationship Id="rId21" Target="../media/image48.png" Type="http://schemas.openxmlformats.org/officeDocument/2006/relationships/image"/><Relationship Id="rId22" Target="../media/image49.svg" Type="http://schemas.openxmlformats.org/officeDocument/2006/relationships/image"/><Relationship Id="rId23" Target="../media/image50.png" Type="http://schemas.openxmlformats.org/officeDocument/2006/relationships/image"/><Relationship Id="rId24" Target="../media/image51.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19" Target="../media/image52.png" Type="http://schemas.openxmlformats.org/officeDocument/2006/relationships/image"/><Relationship Id="rId2" Target="../media/image1.png" Type="http://schemas.openxmlformats.org/officeDocument/2006/relationships/image"/><Relationship Id="rId20" Target="../media/image5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png" Type="http://schemas.openxmlformats.org/officeDocument/2006/relationships/image"/><Relationship Id="rId15" Target="../media/image15.sv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media/image1.png" Type="http://schemas.openxmlformats.org/officeDocument/2006/relationships/image"/><Relationship Id="rId20" Target="../media/image20.png" Type="http://schemas.openxmlformats.org/officeDocument/2006/relationships/image"/><Relationship Id="rId21" Target="../media/image21.svg" Type="http://schemas.openxmlformats.org/officeDocument/2006/relationships/image"/><Relationship Id="rId22" Target="../media/image22.png" Type="http://schemas.openxmlformats.org/officeDocument/2006/relationships/image"/><Relationship Id="rId23" Target="../media/image23.svg" Type="http://schemas.openxmlformats.org/officeDocument/2006/relationships/image"/><Relationship Id="rId24" Target="../media/image24.png" Type="http://schemas.openxmlformats.org/officeDocument/2006/relationships/image"/><Relationship Id="rId25" Target="../media/image25.svg" Type="http://schemas.openxmlformats.org/officeDocument/2006/relationships/image"/><Relationship Id="rId26" Target="../media/image26.png" Type="http://schemas.openxmlformats.org/officeDocument/2006/relationships/image"/><Relationship Id="rId27" Target="../media/image27.svg" Type="http://schemas.openxmlformats.org/officeDocument/2006/relationships/image"/><Relationship Id="rId28" Target="../media/image28.png" Type="http://schemas.openxmlformats.org/officeDocument/2006/relationships/image"/><Relationship Id="rId29" Target="../media/image29.svg" Type="http://schemas.openxmlformats.org/officeDocument/2006/relationships/image"/><Relationship Id="rId3" Target="https://github.com/ItsPranavz/pattern-hunters" TargetMode="External" Type="http://schemas.openxmlformats.org/officeDocument/2006/relationships/hyperlink"/><Relationship Id="rId30" Target="../media/image60.png" Type="http://schemas.openxmlformats.org/officeDocument/2006/relationships/image"/><Relationship Id="rId31" Target="../media/image61.svg" Type="http://schemas.openxmlformats.org/officeDocument/2006/relationships/image"/><Relationship Id="rId32" Target="../media/image62.png" Type="http://schemas.openxmlformats.org/officeDocument/2006/relationships/image"/><Relationship Id="rId33" Target="../media/image63.jpeg" Type="http://schemas.openxmlformats.org/officeDocument/2006/relationships/image"/><Relationship Id="rId34" Target="../media/image64.jpeg" Type="http://schemas.openxmlformats.org/officeDocument/2006/relationships/image"/><Relationship Id="rId35" Target="../media/image65.jpeg" Type="http://schemas.openxmlformats.org/officeDocument/2006/relationships/image"/><Relationship Id="rId36" Target="../media/image6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639445"/>
            <a:ext cx="10910396" cy="2090392"/>
          </a:xfrm>
          <a:prstGeom prst="rect">
            <a:avLst/>
          </a:prstGeom>
        </p:spPr>
        <p:txBody>
          <a:bodyPr anchor="t" rtlCol="false" tIns="0" lIns="0" bIns="0" rIns="0">
            <a:spAutoFit/>
          </a:bodyPr>
          <a:lstStyle/>
          <a:p>
            <a:pPr algn="ctr">
              <a:lnSpc>
                <a:spcPts val="7989"/>
              </a:lnSpc>
            </a:pPr>
            <a:r>
              <a:rPr lang="en-US" sz="8499">
                <a:solidFill>
                  <a:srgbClr val="000000"/>
                </a:solidFill>
                <a:latin typeface="Lexend Exa"/>
              </a:rPr>
              <a:t>Team Pattern hunters </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160683" y="1655207"/>
            <a:ext cx="2271801" cy="2924658"/>
          </a:xfrm>
          <a:custGeom>
            <a:avLst/>
            <a:gdLst/>
            <a:ahLst/>
            <a:cxnLst/>
            <a:rect r="r" b="b" t="t" l="l"/>
            <a:pathLst>
              <a:path h="2924658" w="2271801">
                <a:moveTo>
                  <a:pt x="0" y="0"/>
                </a:moveTo>
                <a:lnTo>
                  <a:pt x="2271800" y="0"/>
                </a:lnTo>
                <a:lnTo>
                  <a:pt x="2271800" y="2924659"/>
                </a:lnTo>
                <a:lnTo>
                  <a:pt x="0" y="292465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0" id="20"/>
          <p:cNvSpPr/>
          <p:nvPr/>
        </p:nvSpPr>
        <p:spPr>
          <a:xfrm flipH="false" flipV="false" rot="0">
            <a:off x="14599198" y="2700044"/>
            <a:ext cx="1863529" cy="2505585"/>
          </a:xfrm>
          <a:custGeom>
            <a:avLst/>
            <a:gdLst/>
            <a:ahLst/>
            <a:cxnLst/>
            <a:rect r="r" b="b" t="t" l="l"/>
            <a:pathLst>
              <a:path h="2505585" w="1863529">
                <a:moveTo>
                  <a:pt x="0" y="0"/>
                </a:moveTo>
                <a:lnTo>
                  <a:pt x="1863529" y="0"/>
                </a:lnTo>
                <a:lnTo>
                  <a:pt x="1863529" y="2505585"/>
                </a:lnTo>
                <a:lnTo>
                  <a:pt x="0" y="2505585"/>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TextBox 21" id="21"/>
          <p:cNvSpPr txBox="true"/>
          <p:nvPr/>
        </p:nvSpPr>
        <p:spPr>
          <a:xfrm rot="0">
            <a:off x="4599402" y="6643400"/>
            <a:ext cx="8982272" cy="529766"/>
          </a:xfrm>
          <a:prstGeom prst="rect">
            <a:avLst/>
          </a:prstGeom>
        </p:spPr>
        <p:txBody>
          <a:bodyPr anchor="t" rtlCol="false" tIns="0" lIns="0" bIns="0" rIns="0">
            <a:spAutoFit/>
          </a:bodyPr>
          <a:lstStyle/>
          <a:p>
            <a:pPr algn="ctr">
              <a:lnSpc>
                <a:spcPts val="3981"/>
              </a:lnSpc>
            </a:pPr>
            <a:r>
              <a:rPr lang="en-US" sz="3981" spc="-79">
                <a:solidFill>
                  <a:srgbClr val="000000"/>
                </a:solidFill>
                <a:latin typeface="DM Sans Bold"/>
              </a:rPr>
              <a:t>A DPBH 2024 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2151479" y="2590836"/>
            <a:ext cx="5683011" cy="5538352"/>
          </a:xfrm>
          <a:custGeom>
            <a:avLst/>
            <a:gdLst/>
            <a:ahLst/>
            <a:cxnLst/>
            <a:rect r="r" b="b" t="t" l="l"/>
            <a:pathLst>
              <a:path h="5538352" w="5683011">
                <a:moveTo>
                  <a:pt x="0" y="0"/>
                </a:moveTo>
                <a:lnTo>
                  <a:pt x="5683011" y="0"/>
                </a:lnTo>
                <a:lnTo>
                  <a:pt x="5683011" y="5538352"/>
                </a:lnTo>
                <a:lnTo>
                  <a:pt x="0" y="553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5615356" y="1560280"/>
            <a:ext cx="1337147" cy="2061112"/>
          </a:xfrm>
          <a:custGeom>
            <a:avLst/>
            <a:gdLst/>
            <a:ahLst/>
            <a:cxnLst/>
            <a:rect r="r" b="b" t="t" l="l"/>
            <a:pathLst>
              <a:path h="2061112" w="1337147">
                <a:moveTo>
                  <a:pt x="0" y="0"/>
                </a:moveTo>
                <a:lnTo>
                  <a:pt x="1337147" y="0"/>
                </a:lnTo>
                <a:lnTo>
                  <a:pt x="1337147" y="2061112"/>
                </a:lnTo>
                <a:lnTo>
                  <a:pt x="0" y="20611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2186944" y="1459381"/>
            <a:ext cx="9098269" cy="750455"/>
          </a:xfrm>
          <a:prstGeom prst="rect">
            <a:avLst/>
          </a:prstGeom>
        </p:spPr>
        <p:txBody>
          <a:bodyPr anchor="t" rtlCol="false" tIns="0" lIns="0" bIns="0" rIns="0">
            <a:spAutoFit/>
          </a:bodyPr>
          <a:lstStyle/>
          <a:p>
            <a:pPr>
              <a:lnSpc>
                <a:spcPts val="5626"/>
              </a:lnSpc>
            </a:pPr>
            <a:r>
              <a:rPr lang="en-US" sz="5800">
                <a:solidFill>
                  <a:srgbClr val="000000"/>
                </a:solidFill>
                <a:latin typeface="Lexend Deca"/>
              </a:rPr>
              <a:t>What is a dark pattern?</a:t>
            </a:r>
          </a:p>
        </p:txBody>
      </p:sp>
      <p:sp>
        <p:nvSpPr>
          <p:cNvPr name="TextBox 11" id="11"/>
          <p:cNvSpPr txBox="true"/>
          <p:nvPr/>
        </p:nvSpPr>
        <p:spPr>
          <a:xfrm rot="0">
            <a:off x="1314450" y="2176971"/>
            <a:ext cx="10370376" cy="1353185"/>
          </a:xfrm>
          <a:prstGeom prst="rect">
            <a:avLst/>
          </a:prstGeom>
        </p:spPr>
        <p:txBody>
          <a:bodyPr anchor="t" rtlCol="false" tIns="0" lIns="0" bIns="0" rIns="0">
            <a:spAutoFit/>
          </a:bodyPr>
          <a:lstStyle/>
          <a:p>
            <a:pPr algn="ctr">
              <a:lnSpc>
                <a:spcPts val="3640"/>
              </a:lnSpc>
            </a:pPr>
          </a:p>
          <a:p>
            <a:pPr algn="just">
              <a:lnSpc>
                <a:spcPts val="3640"/>
              </a:lnSpc>
            </a:pPr>
            <a:r>
              <a:rPr lang="en-US" sz="2600">
                <a:solidFill>
                  <a:srgbClr val="000000"/>
                </a:solidFill>
                <a:latin typeface="Lexend Deca"/>
              </a:rPr>
              <a:t>A dark pattern is a deceptive UI or text-based strategy to influence customer behavior for personal gains.</a:t>
            </a:r>
          </a:p>
        </p:txBody>
      </p:sp>
      <p:sp>
        <p:nvSpPr>
          <p:cNvPr name="TextBox 12" id="12"/>
          <p:cNvSpPr txBox="true"/>
          <p:nvPr/>
        </p:nvSpPr>
        <p:spPr>
          <a:xfrm rot="0">
            <a:off x="1596991" y="3825431"/>
            <a:ext cx="9098269" cy="538874"/>
          </a:xfrm>
          <a:prstGeom prst="rect">
            <a:avLst/>
          </a:prstGeom>
        </p:spPr>
        <p:txBody>
          <a:bodyPr anchor="t" rtlCol="false" tIns="0" lIns="0" bIns="0" rIns="0">
            <a:spAutoFit/>
          </a:bodyPr>
          <a:lstStyle/>
          <a:p>
            <a:pPr>
              <a:lnSpc>
                <a:spcPts val="3977"/>
              </a:lnSpc>
            </a:pPr>
            <a:r>
              <a:rPr lang="en-US" sz="4100">
                <a:solidFill>
                  <a:srgbClr val="000000"/>
                </a:solidFill>
                <a:latin typeface="Lexend Deca"/>
              </a:rPr>
              <a:t>Examples</a:t>
            </a:r>
          </a:p>
        </p:txBody>
      </p:sp>
      <p:sp>
        <p:nvSpPr>
          <p:cNvPr name="TextBox 13" id="13"/>
          <p:cNvSpPr txBox="true"/>
          <p:nvPr/>
        </p:nvSpPr>
        <p:spPr>
          <a:xfrm rot="0">
            <a:off x="1773674" y="4478605"/>
            <a:ext cx="3617476" cy="1649715"/>
          </a:xfrm>
          <a:prstGeom prst="rect">
            <a:avLst/>
          </a:prstGeom>
        </p:spPr>
        <p:txBody>
          <a:bodyPr anchor="t" rtlCol="false" tIns="0" lIns="0" bIns="0" rIns="0">
            <a:spAutoFit/>
          </a:bodyPr>
          <a:lstStyle/>
          <a:p>
            <a:pPr algn="just" marL="620785" indent="-310392" lvl="1">
              <a:lnSpc>
                <a:spcPts val="4485"/>
              </a:lnSpc>
              <a:spcBef>
                <a:spcPct val="0"/>
              </a:spcBef>
              <a:buFont typeface="Arial"/>
              <a:buChar char="•"/>
            </a:pPr>
            <a:r>
              <a:rPr lang="en-US" sz="2875">
                <a:solidFill>
                  <a:srgbClr val="000000"/>
                </a:solidFill>
                <a:latin typeface="DM Sans"/>
              </a:rPr>
              <a:t>Disguised ads</a:t>
            </a:r>
          </a:p>
          <a:p>
            <a:pPr algn="just" marL="620785" indent="-310392" lvl="1">
              <a:lnSpc>
                <a:spcPts val="4485"/>
              </a:lnSpc>
              <a:spcBef>
                <a:spcPct val="0"/>
              </a:spcBef>
              <a:buFont typeface="Arial"/>
              <a:buChar char="•"/>
            </a:pPr>
            <a:r>
              <a:rPr lang="en-US" sz="2875">
                <a:solidFill>
                  <a:srgbClr val="000000"/>
                </a:solidFill>
                <a:latin typeface="DM Sans"/>
              </a:rPr>
              <a:t>Forced continuity</a:t>
            </a:r>
          </a:p>
          <a:p>
            <a:pPr algn="just" marL="620785" indent="-310392" lvl="1">
              <a:lnSpc>
                <a:spcPts val="4485"/>
              </a:lnSpc>
              <a:spcBef>
                <a:spcPct val="0"/>
              </a:spcBef>
              <a:buFont typeface="Arial"/>
              <a:buChar char="•"/>
            </a:pPr>
            <a:r>
              <a:rPr lang="en-US" sz="2875">
                <a:solidFill>
                  <a:srgbClr val="000000"/>
                </a:solidFill>
                <a:latin typeface="DM Sans"/>
              </a:rPr>
              <a:t>Hidden costs</a:t>
            </a:r>
          </a:p>
        </p:txBody>
      </p:sp>
      <p:sp>
        <p:nvSpPr>
          <p:cNvPr name="TextBox 14" id="14"/>
          <p:cNvSpPr txBox="true"/>
          <p:nvPr/>
        </p:nvSpPr>
        <p:spPr>
          <a:xfrm rot="0">
            <a:off x="1314450" y="6020608"/>
            <a:ext cx="10016654" cy="3802365"/>
          </a:xfrm>
          <a:prstGeom prst="rect">
            <a:avLst/>
          </a:prstGeom>
        </p:spPr>
        <p:txBody>
          <a:bodyPr anchor="t" rtlCol="false" tIns="0" lIns="0" bIns="0" rIns="0">
            <a:spAutoFit/>
          </a:bodyPr>
          <a:lstStyle/>
          <a:p>
            <a:pPr algn="just">
              <a:lnSpc>
                <a:spcPts val="4485"/>
              </a:lnSpc>
            </a:pPr>
          </a:p>
          <a:p>
            <a:pPr algn="just">
              <a:lnSpc>
                <a:spcPts val="4329"/>
              </a:lnSpc>
            </a:pPr>
            <a:r>
              <a:rPr lang="en-US" sz="2775">
                <a:solidFill>
                  <a:srgbClr val="000000"/>
                </a:solidFill>
                <a:latin typeface="Lexend Deca"/>
              </a:rPr>
              <a:t>WHY ARE DARK PATTERNS A CAUSE OF CONCERN?</a:t>
            </a:r>
          </a:p>
          <a:p>
            <a:pPr algn="just">
              <a:lnSpc>
                <a:spcPts val="4329"/>
              </a:lnSpc>
            </a:pPr>
            <a:r>
              <a:rPr lang="en-US" sz="2775">
                <a:solidFill>
                  <a:srgbClr val="000000"/>
                </a:solidFill>
                <a:latin typeface="DM Sans"/>
              </a:rPr>
              <a:t>Dark patterns are generally considered </a:t>
            </a:r>
            <a:r>
              <a:rPr lang="en-US" sz="2775">
                <a:solidFill>
                  <a:srgbClr val="000000"/>
                </a:solidFill>
                <a:latin typeface="DM Sans Bold Italics"/>
              </a:rPr>
              <a:t>unethical</a:t>
            </a:r>
            <a:r>
              <a:rPr lang="en-US" sz="2775">
                <a:solidFill>
                  <a:srgbClr val="000000"/>
                </a:solidFill>
                <a:latin typeface="DM Sans Bold"/>
              </a:rPr>
              <a:t> </a:t>
            </a:r>
            <a:r>
              <a:rPr lang="en-US" sz="2775">
                <a:solidFill>
                  <a:srgbClr val="000000"/>
                </a:solidFill>
                <a:latin typeface="DM Sans"/>
              </a:rPr>
              <a:t>and can lead to a </a:t>
            </a:r>
            <a:r>
              <a:rPr lang="en-US" sz="2775">
                <a:solidFill>
                  <a:srgbClr val="000000"/>
                </a:solidFill>
                <a:latin typeface="DM Sans Bold Italics"/>
              </a:rPr>
              <a:t>poor user experience.</a:t>
            </a:r>
            <a:r>
              <a:rPr lang="en-US" sz="2775">
                <a:solidFill>
                  <a:srgbClr val="000000"/>
                </a:solidFill>
                <a:latin typeface="DM Sans"/>
              </a:rPr>
              <a:t> They </a:t>
            </a:r>
            <a:r>
              <a:rPr lang="en-US" sz="2775">
                <a:solidFill>
                  <a:srgbClr val="000000"/>
                </a:solidFill>
                <a:latin typeface="DM Sans Bold Italics"/>
              </a:rPr>
              <a:t>exploit psychological tendencies</a:t>
            </a:r>
            <a:r>
              <a:rPr lang="en-US" sz="2775">
                <a:solidFill>
                  <a:srgbClr val="000000"/>
                </a:solidFill>
                <a:latin typeface="DM Sans"/>
              </a:rPr>
              <a:t> and expectations to guide users toward choices that may not be in their best interest.</a:t>
            </a:r>
          </a:p>
          <a:p>
            <a:pPr algn="just">
              <a:lnSpc>
                <a:spcPts val="448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975111" y="9637853"/>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1743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4692295" y="8919661"/>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2689693" y="184747"/>
            <a:ext cx="2327800" cy="2363248"/>
          </a:xfrm>
          <a:custGeom>
            <a:avLst/>
            <a:gdLst/>
            <a:ahLst/>
            <a:cxnLst/>
            <a:rect r="r" b="b" t="t" l="l"/>
            <a:pathLst>
              <a:path h="2363248" w="2327800">
                <a:moveTo>
                  <a:pt x="0" y="0"/>
                </a:moveTo>
                <a:lnTo>
                  <a:pt x="2327800" y="0"/>
                </a:lnTo>
                <a:lnTo>
                  <a:pt x="2327800" y="2363248"/>
                </a:lnTo>
                <a:lnTo>
                  <a:pt x="0" y="23632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9442054" y="601040"/>
            <a:ext cx="486679" cy="486679"/>
          </a:xfrm>
          <a:custGeom>
            <a:avLst/>
            <a:gdLst/>
            <a:ahLst/>
            <a:cxnLst/>
            <a:rect r="r" b="b" t="t" l="l"/>
            <a:pathLst>
              <a:path h="486679" w="486679">
                <a:moveTo>
                  <a:pt x="0" y="0"/>
                </a:moveTo>
                <a:lnTo>
                  <a:pt x="486679" y="0"/>
                </a:lnTo>
                <a:lnTo>
                  <a:pt x="486679" y="486679"/>
                </a:lnTo>
                <a:lnTo>
                  <a:pt x="0" y="4866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9" id="9"/>
          <p:cNvSpPr/>
          <p:nvPr/>
        </p:nvSpPr>
        <p:spPr>
          <a:xfrm flipV="true">
            <a:off x="12015526" y="863428"/>
            <a:ext cx="1423888" cy="19050"/>
          </a:xfrm>
          <a:prstGeom prst="line">
            <a:avLst/>
          </a:prstGeom>
          <a:ln cap="flat" w="38100">
            <a:solidFill>
              <a:srgbClr val="000000"/>
            </a:solidFill>
            <a:prstDash val="sysDot"/>
            <a:headEnd type="none" len="sm" w="sm"/>
            <a:tailEnd type="arrow" len="sm" w="med"/>
          </a:ln>
        </p:spPr>
      </p:sp>
      <p:sp>
        <p:nvSpPr>
          <p:cNvPr name="AutoShape 10" id="10"/>
          <p:cNvSpPr/>
          <p:nvPr/>
        </p:nvSpPr>
        <p:spPr>
          <a:xfrm flipH="true">
            <a:off x="14999866" y="1283905"/>
            <a:ext cx="653890" cy="653890"/>
          </a:xfrm>
          <a:prstGeom prst="line">
            <a:avLst/>
          </a:prstGeom>
          <a:ln cap="flat" w="38100">
            <a:solidFill>
              <a:srgbClr val="000000"/>
            </a:solidFill>
            <a:prstDash val="sysDot"/>
            <a:headEnd type="none" len="sm" w="sm"/>
            <a:tailEnd type="arrow" len="sm" w="med"/>
          </a:ln>
        </p:spPr>
      </p:sp>
      <p:sp>
        <p:nvSpPr>
          <p:cNvPr name="AutoShape 11" id="11"/>
          <p:cNvSpPr/>
          <p:nvPr/>
        </p:nvSpPr>
        <p:spPr>
          <a:xfrm>
            <a:off x="15669978" y="1293893"/>
            <a:ext cx="584981" cy="643902"/>
          </a:xfrm>
          <a:prstGeom prst="line">
            <a:avLst/>
          </a:prstGeom>
          <a:ln cap="flat" w="38100">
            <a:solidFill>
              <a:srgbClr val="000000"/>
            </a:solidFill>
            <a:prstDash val="sysDot"/>
            <a:headEnd type="none" len="sm" w="sm"/>
            <a:tailEnd type="arrow" len="sm" w="med"/>
          </a:ln>
        </p:spPr>
      </p:sp>
      <p:sp>
        <p:nvSpPr>
          <p:cNvPr name="Freeform 12" id="12"/>
          <p:cNvSpPr/>
          <p:nvPr/>
        </p:nvSpPr>
        <p:spPr>
          <a:xfrm flipH="false" flipV="false" rot="0">
            <a:off x="15248525" y="3191995"/>
            <a:ext cx="833128" cy="1031738"/>
          </a:xfrm>
          <a:custGeom>
            <a:avLst/>
            <a:gdLst/>
            <a:ahLst/>
            <a:cxnLst/>
            <a:rect r="r" b="b" t="t" l="l"/>
            <a:pathLst>
              <a:path h="1031738" w="833128">
                <a:moveTo>
                  <a:pt x="0" y="0"/>
                </a:moveTo>
                <a:lnTo>
                  <a:pt x="833128" y="0"/>
                </a:lnTo>
                <a:lnTo>
                  <a:pt x="833128" y="1031738"/>
                </a:lnTo>
                <a:lnTo>
                  <a:pt x="0" y="10317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2847530" y="1730554"/>
            <a:ext cx="591884" cy="2922882"/>
          </a:xfrm>
          <a:custGeom>
            <a:avLst/>
            <a:gdLst/>
            <a:ahLst/>
            <a:cxnLst/>
            <a:rect r="r" b="b" t="t" l="l"/>
            <a:pathLst>
              <a:path h="2922882" w="591884">
                <a:moveTo>
                  <a:pt x="0" y="0"/>
                </a:moveTo>
                <a:lnTo>
                  <a:pt x="591884" y="0"/>
                </a:lnTo>
                <a:lnTo>
                  <a:pt x="591884" y="2922882"/>
                </a:lnTo>
                <a:lnTo>
                  <a:pt x="0" y="292288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14" id="14"/>
          <p:cNvSpPr/>
          <p:nvPr/>
        </p:nvSpPr>
        <p:spPr>
          <a:xfrm flipH="true">
            <a:off x="11729521" y="3211045"/>
            <a:ext cx="1050058" cy="0"/>
          </a:xfrm>
          <a:prstGeom prst="line">
            <a:avLst/>
          </a:prstGeom>
          <a:ln cap="flat" w="38100">
            <a:solidFill>
              <a:srgbClr val="000000"/>
            </a:solidFill>
            <a:prstDash val="sysDot"/>
            <a:headEnd type="none" len="sm" w="sm"/>
            <a:tailEnd type="arrow" len="sm" w="med"/>
          </a:ln>
        </p:spPr>
      </p:sp>
      <p:sp>
        <p:nvSpPr>
          <p:cNvPr name="Freeform 15" id="15"/>
          <p:cNvSpPr/>
          <p:nvPr/>
        </p:nvSpPr>
        <p:spPr>
          <a:xfrm flipH="false" flipV="false" rot="0">
            <a:off x="9685394" y="3592977"/>
            <a:ext cx="1157291" cy="1257925"/>
          </a:xfrm>
          <a:custGeom>
            <a:avLst/>
            <a:gdLst/>
            <a:ahLst/>
            <a:cxnLst/>
            <a:rect r="r" b="b" t="t" l="l"/>
            <a:pathLst>
              <a:path h="1257925" w="1157291">
                <a:moveTo>
                  <a:pt x="0" y="0"/>
                </a:moveTo>
                <a:lnTo>
                  <a:pt x="1157291" y="0"/>
                </a:lnTo>
                <a:lnTo>
                  <a:pt x="1157291" y="1257925"/>
                </a:lnTo>
                <a:lnTo>
                  <a:pt x="0" y="125792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AutoShape 16" id="16"/>
          <p:cNvSpPr/>
          <p:nvPr/>
        </p:nvSpPr>
        <p:spPr>
          <a:xfrm flipH="true">
            <a:off x="9616679" y="5359673"/>
            <a:ext cx="653890" cy="653890"/>
          </a:xfrm>
          <a:prstGeom prst="line">
            <a:avLst/>
          </a:prstGeom>
          <a:ln cap="flat" w="38100">
            <a:solidFill>
              <a:srgbClr val="000000"/>
            </a:solidFill>
            <a:prstDash val="sysDot"/>
            <a:headEnd type="none" len="sm" w="sm"/>
            <a:tailEnd type="arrow" len="sm" w="med"/>
          </a:ln>
        </p:spPr>
      </p:sp>
      <p:sp>
        <p:nvSpPr>
          <p:cNvPr name="AutoShape 17" id="17"/>
          <p:cNvSpPr/>
          <p:nvPr/>
        </p:nvSpPr>
        <p:spPr>
          <a:xfrm>
            <a:off x="10286791" y="5369660"/>
            <a:ext cx="584981" cy="643902"/>
          </a:xfrm>
          <a:prstGeom prst="line">
            <a:avLst/>
          </a:prstGeom>
          <a:ln cap="flat" w="38100">
            <a:solidFill>
              <a:srgbClr val="000000"/>
            </a:solidFill>
            <a:prstDash val="sysDot"/>
            <a:headEnd type="none" len="sm" w="sm"/>
            <a:tailEnd type="arrow" len="sm" w="med"/>
          </a:ln>
        </p:spPr>
      </p:sp>
      <p:sp>
        <p:nvSpPr>
          <p:cNvPr name="AutoShape 18" id="18"/>
          <p:cNvSpPr/>
          <p:nvPr/>
        </p:nvSpPr>
        <p:spPr>
          <a:xfrm>
            <a:off x="12194608" y="7105813"/>
            <a:ext cx="13470" cy="963657"/>
          </a:xfrm>
          <a:prstGeom prst="line">
            <a:avLst/>
          </a:prstGeom>
          <a:ln cap="flat" w="38100">
            <a:solidFill>
              <a:srgbClr val="000000"/>
            </a:solidFill>
            <a:prstDash val="sysDot"/>
            <a:headEnd type="none" len="sm" w="sm"/>
            <a:tailEnd type="arrow" len="sm" w="med"/>
          </a:ln>
        </p:spPr>
      </p:sp>
      <p:sp>
        <p:nvSpPr>
          <p:cNvPr name="Freeform 19" id="19"/>
          <p:cNvSpPr/>
          <p:nvPr/>
        </p:nvSpPr>
        <p:spPr>
          <a:xfrm flipH="false" flipV="false" rot="0">
            <a:off x="8241585" y="7514857"/>
            <a:ext cx="1348559" cy="1377838"/>
          </a:xfrm>
          <a:custGeom>
            <a:avLst/>
            <a:gdLst/>
            <a:ahLst/>
            <a:cxnLst/>
            <a:rect r="r" b="b" t="t" l="l"/>
            <a:pathLst>
              <a:path h="1377838" w="1348559">
                <a:moveTo>
                  <a:pt x="0" y="0"/>
                </a:moveTo>
                <a:lnTo>
                  <a:pt x="1348559" y="0"/>
                </a:lnTo>
                <a:lnTo>
                  <a:pt x="1348559" y="1377838"/>
                </a:lnTo>
                <a:lnTo>
                  <a:pt x="0" y="137783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0" id="20"/>
          <p:cNvSpPr/>
          <p:nvPr/>
        </p:nvSpPr>
        <p:spPr>
          <a:xfrm flipH="false" flipV="false" rot="-10800000">
            <a:off x="14136708" y="6187279"/>
            <a:ext cx="591884" cy="2922882"/>
          </a:xfrm>
          <a:custGeom>
            <a:avLst/>
            <a:gdLst/>
            <a:ahLst/>
            <a:cxnLst/>
            <a:rect r="r" b="b" t="t" l="l"/>
            <a:pathLst>
              <a:path h="2922882" w="591884">
                <a:moveTo>
                  <a:pt x="0" y="0"/>
                </a:moveTo>
                <a:lnTo>
                  <a:pt x="591884" y="0"/>
                </a:lnTo>
                <a:lnTo>
                  <a:pt x="591884" y="2922882"/>
                </a:lnTo>
                <a:lnTo>
                  <a:pt x="0" y="292288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1" id="21"/>
          <p:cNvSpPr/>
          <p:nvPr/>
        </p:nvSpPr>
        <p:spPr>
          <a:xfrm flipH="false" flipV="false" rot="0">
            <a:off x="15952441" y="8203776"/>
            <a:ext cx="1183133" cy="961296"/>
          </a:xfrm>
          <a:custGeom>
            <a:avLst/>
            <a:gdLst/>
            <a:ahLst/>
            <a:cxnLst/>
            <a:rect r="r" b="b" t="t" l="l"/>
            <a:pathLst>
              <a:path h="961296" w="1183133">
                <a:moveTo>
                  <a:pt x="0" y="0"/>
                </a:moveTo>
                <a:lnTo>
                  <a:pt x="1183133" y="0"/>
                </a:lnTo>
                <a:lnTo>
                  <a:pt x="1183133" y="961296"/>
                </a:lnTo>
                <a:lnTo>
                  <a:pt x="0" y="96129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2" id="22"/>
          <p:cNvSpPr txBox="true"/>
          <p:nvPr/>
        </p:nvSpPr>
        <p:spPr>
          <a:xfrm rot="0">
            <a:off x="769862" y="2741145"/>
            <a:ext cx="7025086" cy="1939426"/>
          </a:xfrm>
          <a:prstGeom prst="rect">
            <a:avLst/>
          </a:prstGeom>
        </p:spPr>
        <p:txBody>
          <a:bodyPr anchor="t" rtlCol="false" tIns="0" lIns="0" bIns="0" rIns="0">
            <a:spAutoFit/>
          </a:bodyPr>
          <a:lstStyle/>
          <a:p>
            <a:pPr>
              <a:lnSpc>
                <a:spcPts val="7469"/>
              </a:lnSpc>
            </a:pPr>
            <a:r>
              <a:rPr lang="en-US" sz="7700">
                <a:solidFill>
                  <a:srgbClr val="000000"/>
                </a:solidFill>
                <a:latin typeface="Lexend Deca"/>
              </a:rPr>
              <a:t>Our Proposed Solution</a:t>
            </a:r>
          </a:p>
        </p:txBody>
      </p:sp>
      <p:sp>
        <p:nvSpPr>
          <p:cNvPr name="TextBox 23" id="23"/>
          <p:cNvSpPr txBox="true"/>
          <p:nvPr/>
        </p:nvSpPr>
        <p:spPr>
          <a:xfrm rot="0">
            <a:off x="838200" y="4998385"/>
            <a:ext cx="6073811" cy="3065145"/>
          </a:xfrm>
          <a:prstGeom prst="rect">
            <a:avLst/>
          </a:prstGeom>
        </p:spPr>
        <p:txBody>
          <a:bodyPr anchor="t" rtlCol="false" tIns="0" lIns="0" bIns="0" rIns="0">
            <a:spAutoFit/>
          </a:bodyPr>
          <a:lstStyle/>
          <a:p>
            <a:pPr marL="0" indent="0" lvl="0">
              <a:lnSpc>
                <a:spcPts val="3509"/>
              </a:lnSpc>
              <a:spcBef>
                <a:spcPct val="0"/>
              </a:spcBef>
            </a:pPr>
            <a:r>
              <a:rPr lang="en-US" sz="2599" spc="155">
                <a:solidFill>
                  <a:srgbClr val="000000"/>
                </a:solidFill>
                <a:latin typeface="Lexend Deca"/>
              </a:rPr>
              <a:t>We aim to develop a universally compatible browser extension that leverages NLP, CNN and OCR technologies to identify and inform users of dark patterns on sites they visit so that they can make informed decisions.</a:t>
            </a:r>
          </a:p>
        </p:txBody>
      </p:sp>
      <p:sp>
        <p:nvSpPr>
          <p:cNvPr name="TextBox 24" id="24"/>
          <p:cNvSpPr txBox="true"/>
          <p:nvPr/>
        </p:nvSpPr>
        <p:spPr>
          <a:xfrm rot="0">
            <a:off x="10163254" y="599905"/>
            <a:ext cx="1566267"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Fetch URL</a:t>
            </a:r>
          </a:p>
        </p:txBody>
      </p:sp>
      <p:sp>
        <p:nvSpPr>
          <p:cNvPr name="TextBox 25" id="25"/>
          <p:cNvSpPr txBox="true"/>
          <p:nvPr/>
        </p:nvSpPr>
        <p:spPr>
          <a:xfrm rot="0">
            <a:off x="13677794" y="618953"/>
            <a:ext cx="3984903"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Check available scrappers</a:t>
            </a:r>
          </a:p>
        </p:txBody>
      </p:sp>
      <p:sp>
        <p:nvSpPr>
          <p:cNvPr name="TextBox 26" id="26"/>
          <p:cNvSpPr txBox="true"/>
          <p:nvPr/>
        </p:nvSpPr>
        <p:spPr>
          <a:xfrm rot="0">
            <a:off x="16081653" y="2204571"/>
            <a:ext cx="1177647" cy="727709"/>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General </a:t>
            </a:r>
          </a:p>
          <a:p>
            <a:pPr algn="ctr">
              <a:lnSpc>
                <a:spcPts val="2940"/>
              </a:lnSpc>
            </a:pPr>
            <a:r>
              <a:rPr lang="en-US" sz="2100">
                <a:solidFill>
                  <a:srgbClr val="000000"/>
                </a:solidFill>
                <a:latin typeface="Canva Sans"/>
              </a:rPr>
              <a:t>Scrapper</a:t>
            </a:r>
          </a:p>
        </p:txBody>
      </p:sp>
      <p:sp>
        <p:nvSpPr>
          <p:cNvPr name="TextBox 27" id="27"/>
          <p:cNvSpPr txBox="true"/>
          <p:nvPr/>
        </p:nvSpPr>
        <p:spPr>
          <a:xfrm rot="0">
            <a:off x="13576055" y="2195046"/>
            <a:ext cx="2094190" cy="701674"/>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rPr>
              <a:t>Website Specific </a:t>
            </a:r>
          </a:p>
          <a:p>
            <a:pPr algn="ctr">
              <a:lnSpc>
                <a:spcPts val="2800"/>
              </a:lnSpc>
            </a:pPr>
            <a:r>
              <a:rPr lang="en-US" sz="2000">
                <a:solidFill>
                  <a:srgbClr val="000000"/>
                </a:solidFill>
                <a:latin typeface="Canva Sans"/>
              </a:rPr>
              <a:t>Scrapper</a:t>
            </a:r>
          </a:p>
        </p:txBody>
      </p:sp>
      <p:sp>
        <p:nvSpPr>
          <p:cNvPr name="TextBox 28" id="28"/>
          <p:cNvSpPr txBox="true"/>
          <p:nvPr/>
        </p:nvSpPr>
        <p:spPr>
          <a:xfrm rot="0">
            <a:off x="8831420" y="2322046"/>
            <a:ext cx="2488525" cy="86994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Request sent to </a:t>
            </a:r>
          </a:p>
          <a:p>
            <a:pPr algn="ctr">
              <a:lnSpc>
                <a:spcPts val="3500"/>
              </a:lnSpc>
            </a:pPr>
            <a:r>
              <a:rPr lang="en-US" sz="2500">
                <a:solidFill>
                  <a:srgbClr val="000000"/>
                </a:solidFill>
                <a:latin typeface="Canva Sans"/>
              </a:rPr>
              <a:t>flask server</a:t>
            </a:r>
          </a:p>
        </p:txBody>
      </p:sp>
      <p:sp>
        <p:nvSpPr>
          <p:cNvPr name="TextBox 29" id="29"/>
          <p:cNvSpPr txBox="true"/>
          <p:nvPr/>
        </p:nvSpPr>
        <p:spPr>
          <a:xfrm rot="0">
            <a:off x="10610498" y="6244778"/>
            <a:ext cx="3195161" cy="727709"/>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Segment image snippets</a:t>
            </a:r>
          </a:p>
          <a:p>
            <a:pPr algn="ctr">
              <a:lnSpc>
                <a:spcPts val="2940"/>
              </a:lnSpc>
            </a:pPr>
            <a:r>
              <a:rPr lang="en-US" sz="2100">
                <a:solidFill>
                  <a:srgbClr val="000000"/>
                </a:solidFill>
                <a:latin typeface="Canva Sans"/>
              </a:rPr>
              <a:t>and create bounding box</a:t>
            </a:r>
          </a:p>
        </p:txBody>
      </p:sp>
      <p:sp>
        <p:nvSpPr>
          <p:cNvPr name="TextBox 30" id="30"/>
          <p:cNvSpPr txBox="true"/>
          <p:nvPr/>
        </p:nvSpPr>
        <p:spPr>
          <a:xfrm rot="0">
            <a:off x="7509199" y="6270813"/>
            <a:ext cx="2617232" cy="701674"/>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rPr>
              <a:t>Classify text snippets</a:t>
            </a:r>
          </a:p>
          <a:p>
            <a:pPr algn="ctr">
              <a:lnSpc>
                <a:spcPts val="2800"/>
              </a:lnSpc>
            </a:pPr>
            <a:r>
              <a:rPr lang="en-US" sz="2000">
                <a:solidFill>
                  <a:srgbClr val="000000"/>
                </a:solidFill>
                <a:latin typeface="Canva Sans"/>
              </a:rPr>
              <a:t>using roBERTa</a:t>
            </a:r>
          </a:p>
        </p:txBody>
      </p:sp>
      <p:sp>
        <p:nvSpPr>
          <p:cNvPr name="TextBox 31" id="31"/>
          <p:cNvSpPr txBox="true"/>
          <p:nvPr/>
        </p:nvSpPr>
        <p:spPr>
          <a:xfrm rot="0">
            <a:off x="10592325" y="8164986"/>
            <a:ext cx="3204567" cy="727709"/>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Localize and mark UI </a:t>
            </a:r>
          </a:p>
          <a:p>
            <a:pPr algn="ctr">
              <a:lnSpc>
                <a:spcPts val="2940"/>
              </a:lnSpc>
            </a:pPr>
            <a:r>
              <a:rPr lang="en-US" sz="2100">
                <a:solidFill>
                  <a:srgbClr val="000000"/>
                </a:solidFill>
                <a:latin typeface="Canva Sans"/>
              </a:rPr>
              <a:t>dark patterns using CNN.</a:t>
            </a:r>
          </a:p>
        </p:txBody>
      </p:sp>
      <p:sp>
        <p:nvSpPr>
          <p:cNvPr name="TextBox 32" id="32"/>
          <p:cNvSpPr txBox="true"/>
          <p:nvPr/>
        </p:nvSpPr>
        <p:spPr>
          <a:xfrm rot="0">
            <a:off x="14999866" y="6328758"/>
            <a:ext cx="3088282" cy="1544319"/>
          </a:xfrm>
          <a:prstGeom prst="rect">
            <a:avLst/>
          </a:prstGeom>
        </p:spPr>
        <p:txBody>
          <a:bodyPr anchor="t" rtlCol="false" tIns="0" lIns="0" bIns="0" rIns="0">
            <a:spAutoFit/>
          </a:bodyPr>
          <a:lstStyle/>
          <a:p>
            <a:pPr algn="ctr">
              <a:lnSpc>
                <a:spcPts val="3080"/>
              </a:lnSpc>
            </a:pPr>
            <a:r>
              <a:rPr lang="en-US" sz="2200">
                <a:solidFill>
                  <a:srgbClr val="000000"/>
                </a:solidFill>
                <a:latin typeface="Canva Sans"/>
              </a:rPr>
              <a:t>Send results to user client/extension and highlight the identified dark patterns.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13414442" y="6419316"/>
            <a:ext cx="2646492" cy="2556892"/>
          </a:xfrm>
          <a:prstGeom prst="rect">
            <a:avLst/>
          </a:prstGeom>
        </p:spPr>
        <p:txBody>
          <a:bodyPr anchor="t" rtlCol="false" tIns="0" lIns="0" bIns="0" rIns="0">
            <a:spAutoFit/>
          </a:bodyPr>
          <a:lstStyle/>
          <a:p>
            <a:pPr>
              <a:lnSpc>
                <a:spcPts val="3431"/>
              </a:lnSpc>
            </a:pPr>
            <a:r>
              <a:rPr lang="en-US" sz="2199">
                <a:solidFill>
                  <a:srgbClr val="000000"/>
                </a:solidFill>
                <a:latin typeface="DM Sans"/>
              </a:rPr>
              <a:t>Feedback for ML Model collected and used to fine tune the model.</a:t>
            </a:r>
          </a:p>
          <a:p>
            <a:pPr>
              <a:lnSpc>
                <a:spcPts val="3431"/>
              </a:lnSpc>
            </a:pPr>
          </a:p>
          <a:p>
            <a:pPr>
              <a:lnSpc>
                <a:spcPts val="3431"/>
              </a:lnSpc>
            </a:pPr>
          </a:p>
        </p:txBody>
      </p:sp>
      <p:sp>
        <p:nvSpPr>
          <p:cNvPr name="Freeform 17" id="17"/>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9" id="19"/>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2" id="22"/>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3" id="23"/>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4" id="24"/>
          <p:cNvSpPr/>
          <p:nvPr/>
        </p:nvSpPr>
        <p:spPr>
          <a:xfrm flipH="false" flipV="false" rot="0">
            <a:off x="15567767" y="803787"/>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25" id="25"/>
          <p:cNvSpPr/>
          <p:nvPr/>
        </p:nvSpPr>
        <p:spPr>
          <a:xfrm flipH="false" flipV="false" rot="0">
            <a:off x="224283" y="1621705"/>
            <a:ext cx="2427590" cy="1782984"/>
          </a:xfrm>
          <a:custGeom>
            <a:avLst/>
            <a:gdLst/>
            <a:ahLst/>
            <a:cxnLst/>
            <a:rect r="r" b="b" t="t" l="l"/>
            <a:pathLst>
              <a:path h="1782984" w="2427590">
                <a:moveTo>
                  <a:pt x="0" y="0"/>
                </a:moveTo>
                <a:lnTo>
                  <a:pt x="2427590" y="0"/>
                </a:lnTo>
                <a:lnTo>
                  <a:pt x="2427590" y="1782984"/>
                </a:lnTo>
                <a:lnTo>
                  <a:pt x="0" y="178298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6" id="26"/>
          <p:cNvSpPr txBox="true"/>
          <p:nvPr/>
        </p:nvSpPr>
        <p:spPr>
          <a:xfrm rot="0">
            <a:off x="3658799" y="1577551"/>
            <a:ext cx="10045062" cy="3273554"/>
          </a:xfrm>
          <a:prstGeom prst="rect">
            <a:avLst/>
          </a:prstGeom>
        </p:spPr>
        <p:txBody>
          <a:bodyPr anchor="t" rtlCol="false" tIns="0" lIns="0" bIns="0" rIns="0">
            <a:spAutoFit/>
          </a:bodyPr>
          <a:lstStyle/>
          <a:p>
            <a:pPr algn="ctr">
              <a:lnSpc>
                <a:spcPts val="8439"/>
              </a:lnSpc>
            </a:pPr>
            <a:r>
              <a:rPr lang="en-US" sz="8700">
                <a:solidFill>
                  <a:srgbClr val="000000"/>
                </a:solidFill>
                <a:latin typeface="Lexend Peta"/>
              </a:rPr>
              <a:t>Solution Workflow</a:t>
            </a:r>
          </a:p>
          <a:p>
            <a:pPr algn="ctr" marL="0" indent="0" lvl="1">
              <a:lnSpc>
                <a:spcPts val="8439"/>
              </a:lnSpc>
              <a:spcBef>
                <a:spcPct val="0"/>
              </a:spcBef>
            </a:pPr>
          </a:p>
        </p:txBody>
      </p:sp>
      <p:sp>
        <p:nvSpPr>
          <p:cNvPr name="TextBox 27" id="27"/>
          <p:cNvSpPr txBox="true"/>
          <p:nvPr/>
        </p:nvSpPr>
        <p:spPr>
          <a:xfrm rot="0">
            <a:off x="2227066"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01</a:t>
            </a:r>
          </a:p>
        </p:txBody>
      </p:sp>
      <p:sp>
        <p:nvSpPr>
          <p:cNvPr name="TextBox 28" id="28"/>
          <p:cNvSpPr txBox="true"/>
          <p:nvPr/>
        </p:nvSpPr>
        <p:spPr>
          <a:xfrm rot="0">
            <a:off x="5948468"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02</a:t>
            </a:r>
          </a:p>
        </p:txBody>
      </p:sp>
      <p:sp>
        <p:nvSpPr>
          <p:cNvPr name="TextBox 29" id="29"/>
          <p:cNvSpPr txBox="true"/>
          <p:nvPr/>
        </p:nvSpPr>
        <p:spPr>
          <a:xfrm rot="0">
            <a:off x="2227066" y="6419316"/>
            <a:ext cx="2646492" cy="2556892"/>
          </a:xfrm>
          <a:prstGeom prst="rect">
            <a:avLst/>
          </a:prstGeom>
        </p:spPr>
        <p:txBody>
          <a:bodyPr anchor="t" rtlCol="false" tIns="0" lIns="0" bIns="0" rIns="0">
            <a:spAutoFit/>
          </a:bodyPr>
          <a:lstStyle/>
          <a:p>
            <a:pPr>
              <a:lnSpc>
                <a:spcPts val="3431"/>
              </a:lnSpc>
            </a:pPr>
            <a:r>
              <a:rPr lang="en-US" sz="2199">
                <a:solidFill>
                  <a:srgbClr val="000000"/>
                </a:solidFill>
                <a:latin typeface="DM Sans"/>
              </a:rPr>
              <a:t>Web Scrapping and data storage.</a:t>
            </a:r>
          </a:p>
          <a:p>
            <a:pPr>
              <a:lnSpc>
                <a:spcPts val="3431"/>
              </a:lnSpc>
            </a:pPr>
            <a:r>
              <a:rPr lang="en-US" sz="2199">
                <a:solidFill>
                  <a:srgbClr val="000000"/>
                </a:solidFill>
                <a:latin typeface="DM Sans"/>
              </a:rPr>
              <a:t>Preprocessing on data done for removing reduncancies.</a:t>
            </a:r>
          </a:p>
        </p:txBody>
      </p:sp>
      <p:sp>
        <p:nvSpPr>
          <p:cNvPr name="TextBox 30" id="30"/>
          <p:cNvSpPr txBox="true"/>
          <p:nvPr/>
        </p:nvSpPr>
        <p:spPr>
          <a:xfrm rot="0">
            <a:off x="5948468" y="6419316"/>
            <a:ext cx="2732862" cy="2128267"/>
          </a:xfrm>
          <a:prstGeom prst="rect">
            <a:avLst/>
          </a:prstGeom>
        </p:spPr>
        <p:txBody>
          <a:bodyPr anchor="t" rtlCol="false" tIns="0" lIns="0" bIns="0" rIns="0">
            <a:spAutoFit/>
          </a:bodyPr>
          <a:lstStyle/>
          <a:p>
            <a:pPr>
              <a:lnSpc>
                <a:spcPts val="3431"/>
              </a:lnSpc>
            </a:pPr>
            <a:r>
              <a:rPr lang="en-US" sz="2199">
                <a:solidFill>
                  <a:srgbClr val="000000"/>
                </a:solidFill>
                <a:latin typeface="DM Sans"/>
              </a:rPr>
              <a:t>Data sent to the ML Model using the flask server.</a:t>
            </a:r>
          </a:p>
          <a:p>
            <a:pPr>
              <a:lnSpc>
                <a:spcPts val="3431"/>
              </a:lnSpc>
            </a:pPr>
            <a:r>
              <a:rPr lang="en-US" sz="2199">
                <a:solidFill>
                  <a:srgbClr val="000000"/>
                </a:solidFill>
                <a:latin typeface="DM Sans"/>
              </a:rPr>
              <a:t>Labelling assigned to dark patterns.</a:t>
            </a:r>
          </a:p>
        </p:txBody>
      </p:sp>
      <p:sp>
        <p:nvSpPr>
          <p:cNvPr name="TextBox 31" id="31"/>
          <p:cNvSpPr txBox="true"/>
          <p:nvPr/>
        </p:nvSpPr>
        <p:spPr>
          <a:xfrm rot="0">
            <a:off x="9671930"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03</a:t>
            </a:r>
          </a:p>
        </p:txBody>
      </p:sp>
      <p:sp>
        <p:nvSpPr>
          <p:cNvPr name="TextBox 32" id="32"/>
          <p:cNvSpPr txBox="true"/>
          <p:nvPr/>
        </p:nvSpPr>
        <p:spPr>
          <a:xfrm rot="0">
            <a:off x="9671930" y="6419316"/>
            <a:ext cx="2747991" cy="3842767"/>
          </a:xfrm>
          <a:prstGeom prst="rect">
            <a:avLst/>
          </a:prstGeom>
        </p:spPr>
        <p:txBody>
          <a:bodyPr anchor="t" rtlCol="false" tIns="0" lIns="0" bIns="0" rIns="0">
            <a:spAutoFit/>
          </a:bodyPr>
          <a:lstStyle/>
          <a:p>
            <a:pPr>
              <a:lnSpc>
                <a:spcPts val="3431"/>
              </a:lnSpc>
            </a:pPr>
            <a:r>
              <a:rPr lang="en-US" sz="2199">
                <a:solidFill>
                  <a:srgbClr val="000000"/>
                </a:solidFill>
                <a:latin typeface="DM Sans"/>
              </a:rPr>
              <a:t>The output data from the ML Model sent to the extension using flask server and the prompt displayed to the user.</a:t>
            </a:r>
          </a:p>
          <a:p>
            <a:pPr>
              <a:lnSpc>
                <a:spcPts val="3431"/>
              </a:lnSpc>
            </a:pPr>
          </a:p>
          <a:p>
            <a:pPr>
              <a:lnSpc>
                <a:spcPts val="3431"/>
              </a:lnSpc>
            </a:pPr>
          </a:p>
        </p:txBody>
      </p:sp>
      <p:sp>
        <p:nvSpPr>
          <p:cNvPr name="TextBox 33" id="33"/>
          <p:cNvSpPr txBox="true"/>
          <p:nvPr/>
        </p:nvSpPr>
        <p:spPr>
          <a:xfrm rot="0">
            <a:off x="13414442"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733899" y="1929811"/>
            <a:ext cx="3552750" cy="3585344"/>
          </a:xfrm>
          <a:custGeom>
            <a:avLst/>
            <a:gdLst/>
            <a:ahLst/>
            <a:cxnLst/>
            <a:rect r="r" b="b" t="t" l="l"/>
            <a:pathLst>
              <a:path h="3585344" w="3552750">
                <a:moveTo>
                  <a:pt x="0" y="0"/>
                </a:moveTo>
                <a:lnTo>
                  <a:pt x="3552750" y="0"/>
                </a:lnTo>
                <a:lnTo>
                  <a:pt x="3552750" y="3585344"/>
                </a:lnTo>
                <a:lnTo>
                  <a:pt x="0" y="35853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045178" y="3217079"/>
            <a:ext cx="4711797" cy="5163613"/>
          </a:xfrm>
          <a:custGeom>
            <a:avLst/>
            <a:gdLst/>
            <a:ahLst/>
            <a:cxnLst/>
            <a:rect r="r" b="b" t="t" l="l"/>
            <a:pathLst>
              <a:path h="5163613" w="4711797">
                <a:moveTo>
                  <a:pt x="0" y="0"/>
                </a:moveTo>
                <a:lnTo>
                  <a:pt x="4711797" y="0"/>
                </a:lnTo>
                <a:lnTo>
                  <a:pt x="4711797" y="5163612"/>
                </a:lnTo>
                <a:lnTo>
                  <a:pt x="0" y="5163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97720" y="751503"/>
            <a:ext cx="8092094" cy="1895486"/>
          </a:xfrm>
          <a:prstGeom prst="rect">
            <a:avLst/>
          </a:prstGeom>
        </p:spPr>
        <p:txBody>
          <a:bodyPr anchor="t" rtlCol="false" tIns="0" lIns="0" bIns="0" rIns="0">
            <a:spAutoFit/>
          </a:bodyPr>
          <a:lstStyle/>
          <a:p>
            <a:pPr>
              <a:lnSpc>
                <a:spcPts val="7275"/>
              </a:lnSpc>
            </a:pPr>
            <a:r>
              <a:rPr lang="en-US" sz="7500">
                <a:solidFill>
                  <a:srgbClr val="000000"/>
                </a:solidFill>
                <a:latin typeface="Lexend Deca"/>
              </a:rPr>
              <a:t>What is different in this?</a:t>
            </a:r>
          </a:p>
        </p:txBody>
      </p:sp>
      <p:sp>
        <p:nvSpPr>
          <p:cNvPr name="TextBox 6" id="6"/>
          <p:cNvSpPr txBox="true"/>
          <p:nvPr/>
        </p:nvSpPr>
        <p:spPr>
          <a:xfrm rot="0">
            <a:off x="1028700" y="2875858"/>
            <a:ext cx="9258113" cy="7669194"/>
          </a:xfrm>
          <a:prstGeom prst="rect">
            <a:avLst/>
          </a:prstGeom>
        </p:spPr>
        <p:txBody>
          <a:bodyPr anchor="t" rtlCol="false" tIns="0" lIns="0" bIns="0" rIns="0">
            <a:spAutoFit/>
          </a:bodyPr>
          <a:lstStyle/>
          <a:p>
            <a:pPr marL="600196" indent="-300098" lvl="1">
              <a:lnSpc>
                <a:spcPts val="3752"/>
              </a:lnSpc>
              <a:spcBef>
                <a:spcPct val="0"/>
              </a:spcBef>
              <a:buFont typeface="Arial"/>
              <a:buChar char="•"/>
            </a:pPr>
            <a:r>
              <a:rPr lang="en-US" sz="2779" spc="166">
                <a:solidFill>
                  <a:srgbClr val="000000"/>
                </a:solidFill>
                <a:latin typeface="DM Sans Bold"/>
              </a:rPr>
              <a:t>Dynamic Iterative </a:t>
            </a:r>
            <a:r>
              <a:rPr lang="en-US" sz="2779" spc="166" u="none">
                <a:solidFill>
                  <a:srgbClr val="000000"/>
                </a:solidFill>
                <a:latin typeface="DM Sans Bold"/>
              </a:rPr>
              <a:t>Learning</a:t>
            </a:r>
          </a:p>
          <a:p>
            <a:pPr marL="984498" indent="-328166" lvl="2">
              <a:lnSpc>
                <a:spcPts val="3077"/>
              </a:lnSpc>
              <a:spcBef>
                <a:spcPct val="0"/>
              </a:spcBef>
              <a:buFont typeface="Arial"/>
              <a:buChar char="⚬"/>
            </a:pPr>
            <a:r>
              <a:rPr lang="en-US" sz="2279" spc="136" u="none">
                <a:solidFill>
                  <a:srgbClr val="000000"/>
                </a:solidFill>
                <a:latin typeface="DM Sans"/>
              </a:rPr>
              <a:t>Our dynamic extension evolves continuously with user feedback, learning from mistakes and adapting to emerging deceptive tactics in real-time.</a:t>
            </a:r>
          </a:p>
          <a:p>
            <a:pPr>
              <a:lnSpc>
                <a:spcPts val="2672"/>
              </a:lnSpc>
              <a:spcBef>
                <a:spcPct val="0"/>
              </a:spcBef>
            </a:pPr>
          </a:p>
          <a:p>
            <a:pPr>
              <a:lnSpc>
                <a:spcPts val="3752"/>
              </a:lnSpc>
              <a:spcBef>
                <a:spcPct val="0"/>
              </a:spcBef>
            </a:pPr>
            <a:r>
              <a:rPr lang="en-US" sz="2779" spc="166" u="none">
                <a:solidFill>
                  <a:srgbClr val="000000"/>
                </a:solidFill>
                <a:latin typeface="DM Sans"/>
              </a:rPr>
              <a:t>   </a:t>
            </a:r>
            <a:r>
              <a:rPr lang="en-US" sz="2779" spc="166" u="none">
                <a:solidFill>
                  <a:srgbClr val="000000"/>
                </a:solidFill>
                <a:latin typeface="DM Sans Bold"/>
              </a:rPr>
              <a:t>2.</a:t>
            </a:r>
            <a:r>
              <a:rPr lang="en-US" sz="2779" spc="166" u="none">
                <a:solidFill>
                  <a:srgbClr val="000000"/>
                </a:solidFill>
                <a:latin typeface="DM Sans Bold"/>
              </a:rPr>
              <a:t>Holistic User Empowerment:</a:t>
            </a:r>
          </a:p>
          <a:p>
            <a:pPr marL="984501" indent="-328167" lvl="2">
              <a:lnSpc>
                <a:spcPts val="3077"/>
              </a:lnSpc>
              <a:spcBef>
                <a:spcPct val="0"/>
              </a:spcBef>
              <a:buFont typeface="Arial"/>
              <a:buChar char="⚬"/>
            </a:pPr>
            <a:r>
              <a:rPr lang="en-US" sz="2279" spc="136" u="none">
                <a:solidFill>
                  <a:srgbClr val="000000"/>
                </a:solidFill>
                <a:latin typeface="DM Sans"/>
              </a:rPr>
              <a:t>Our tool not only identifies dark patterns but also empowers users by offering actionable insights and user-friendly solutions, such as simplifying subscription cancellations with tailored suggestions.</a:t>
            </a:r>
          </a:p>
          <a:p>
            <a:pPr>
              <a:lnSpc>
                <a:spcPts val="2538"/>
              </a:lnSpc>
              <a:spcBef>
                <a:spcPct val="0"/>
              </a:spcBef>
            </a:pPr>
          </a:p>
          <a:p>
            <a:pPr>
              <a:lnSpc>
                <a:spcPts val="3752"/>
              </a:lnSpc>
              <a:spcBef>
                <a:spcPct val="0"/>
              </a:spcBef>
            </a:pPr>
            <a:r>
              <a:rPr lang="en-US" sz="2779" spc="166" u="none">
                <a:solidFill>
                  <a:srgbClr val="000000"/>
                </a:solidFill>
                <a:latin typeface="DM Sans"/>
              </a:rPr>
              <a:t>   </a:t>
            </a:r>
            <a:r>
              <a:rPr lang="en-US" sz="2779" spc="166" u="none">
                <a:solidFill>
                  <a:srgbClr val="000000"/>
                </a:solidFill>
                <a:latin typeface="DM Sans Bold"/>
              </a:rPr>
              <a:t>3.</a:t>
            </a:r>
            <a:r>
              <a:rPr lang="en-US" sz="2779" spc="166" u="none">
                <a:solidFill>
                  <a:srgbClr val="000000"/>
                </a:solidFill>
                <a:latin typeface="DM Sans Bold"/>
              </a:rPr>
              <a:t>Privacy-Centric Design:</a:t>
            </a:r>
          </a:p>
          <a:p>
            <a:pPr marL="984498" indent="-328166" lvl="2">
              <a:lnSpc>
                <a:spcPts val="3077"/>
              </a:lnSpc>
              <a:spcBef>
                <a:spcPct val="0"/>
              </a:spcBef>
              <a:buFont typeface="Arial"/>
              <a:buChar char="⚬"/>
            </a:pPr>
            <a:r>
              <a:rPr lang="en-US" sz="2279" spc="136" u="none">
                <a:solidFill>
                  <a:srgbClr val="000000"/>
                </a:solidFill>
                <a:latin typeface="DM Sans"/>
              </a:rPr>
              <a:t>Respecting user privacy is at the core of our design. Our extension analyzes patterns locally on the user's device, minimizing the need to transmit sensitive data to external servers. This approach not only enhances user trust but also ensures a secure browsing experience.</a:t>
            </a:r>
          </a:p>
          <a:p>
            <a:pPr>
              <a:lnSpc>
                <a:spcPts val="1424"/>
              </a:lnSpc>
              <a:spcBef>
                <a:spcPct val="0"/>
              </a:spcBef>
            </a:pPr>
          </a:p>
          <a:p>
            <a:pPr>
              <a:lnSpc>
                <a:spcPts val="1424"/>
              </a:lnSpc>
              <a:spcBef>
                <a:spcPct val="0"/>
              </a:spcBef>
            </a:pPr>
          </a:p>
          <a:p>
            <a:pPr marL="0" indent="0" lvl="0">
              <a:lnSpc>
                <a:spcPts val="142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724657" y="1376375"/>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160865" y="2064967"/>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01380" y="7349523"/>
            <a:ext cx="3117189" cy="2363396"/>
          </a:xfrm>
          <a:custGeom>
            <a:avLst/>
            <a:gdLst/>
            <a:ahLst/>
            <a:cxnLst/>
            <a:rect r="r" b="b" t="t" l="l"/>
            <a:pathLst>
              <a:path h="2363396" w="3117189">
                <a:moveTo>
                  <a:pt x="0" y="0"/>
                </a:moveTo>
                <a:lnTo>
                  <a:pt x="3117189" y="0"/>
                </a:lnTo>
                <a:lnTo>
                  <a:pt x="3117189" y="2363396"/>
                </a:lnTo>
                <a:lnTo>
                  <a:pt x="0" y="2363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208611" y="1461758"/>
            <a:ext cx="8751165"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Future scope</a:t>
            </a:r>
          </a:p>
        </p:txBody>
      </p:sp>
      <p:sp>
        <p:nvSpPr>
          <p:cNvPr name="TextBox 7" id="7"/>
          <p:cNvSpPr txBox="true"/>
          <p:nvPr/>
        </p:nvSpPr>
        <p:spPr>
          <a:xfrm rot="0">
            <a:off x="1208611" y="3371266"/>
            <a:ext cx="8183821" cy="5070661"/>
          </a:xfrm>
          <a:prstGeom prst="rect">
            <a:avLst/>
          </a:prstGeom>
        </p:spPr>
        <p:txBody>
          <a:bodyPr anchor="t" rtlCol="false" tIns="0" lIns="0" bIns="0" rIns="0">
            <a:spAutoFit/>
          </a:bodyPr>
          <a:lstStyle/>
          <a:p>
            <a:pPr marL="501658" indent="-250829" lvl="1">
              <a:lnSpc>
                <a:spcPts val="3136"/>
              </a:lnSpc>
              <a:buFont typeface="Arial"/>
              <a:buChar char="•"/>
            </a:pPr>
            <a:r>
              <a:rPr lang="en-US" sz="2323" spc="139">
                <a:solidFill>
                  <a:srgbClr val="000000"/>
                </a:solidFill>
                <a:latin typeface="Lexend Deca"/>
              </a:rPr>
              <a:t>Detection Models:</a:t>
            </a:r>
          </a:p>
          <a:p>
            <a:pPr marL="1003316" indent="-334439" lvl="2">
              <a:lnSpc>
                <a:spcPts val="3136"/>
              </a:lnSpc>
              <a:buFont typeface="Arial"/>
              <a:buChar char="⚬"/>
            </a:pPr>
            <a:r>
              <a:rPr lang="en-US" sz="2323" spc="139">
                <a:solidFill>
                  <a:srgbClr val="000000"/>
                </a:solidFill>
                <a:latin typeface="Lexend Deca"/>
              </a:rPr>
              <a:t>Focus on refining accuracy and exploring alternative model combinations.</a:t>
            </a:r>
          </a:p>
          <a:p>
            <a:pPr marL="1003316" indent="-334439" lvl="2">
              <a:lnSpc>
                <a:spcPts val="3136"/>
              </a:lnSpc>
              <a:buFont typeface="Arial"/>
              <a:buChar char="⚬"/>
            </a:pPr>
            <a:r>
              <a:rPr lang="en-US" sz="2323" spc="139">
                <a:solidFill>
                  <a:srgbClr val="000000"/>
                </a:solidFill>
                <a:latin typeface="Lexend Deca"/>
              </a:rPr>
              <a:t>Implementing deep-learning models for Dark-Pattern identification.</a:t>
            </a:r>
          </a:p>
          <a:p>
            <a:pPr marL="501658" indent="-250829" lvl="1">
              <a:lnSpc>
                <a:spcPts val="3136"/>
              </a:lnSpc>
              <a:buFont typeface="Arial"/>
              <a:buChar char="•"/>
            </a:pPr>
            <a:r>
              <a:rPr lang="en-US" sz="2323" spc="139">
                <a:solidFill>
                  <a:srgbClr val="000000"/>
                </a:solidFill>
                <a:latin typeface="Lexend Deca"/>
              </a:rPr>
              <a:t>Image/UI-based Dark Pattern:</a:t>
            </a:r>
          </a:p>
          <a:p>
            <a:pPr marL="1003316" indent="-334439" lvl="2">
              <a:lnSpc>
                <a:spcPts val="3136"/>
              </a:lnSpc>
              <a:buFont typeface="Arial"/>
              <a:buChar char="⚬"/>
            </a:pPr>
            <a:r>
              <a:rPr lang="en-US" sz="2323" spc="139">
                <a:solidFill>
                  <a:srgbClr val="000000"/>
                </a:solidFill>
                <a:latin typeface="Lexend Deca"/>
              </a:rPr>
              <a:t>This is a problematic classification.</a:t>
            </a:r>
          </a:p>
          <a:p>
            <a:pPr marL="1003316" indent="-334439" lvl="2">
              <a:lnSpc>
                <a:spcPts val="3136"/>
              </a:lnSpc>
              <a:buFont typeface="Arial"/>
              <a:buChar char="⚬"/>
            </a:pPr>
            <a:r>
              <a:rPr lang="en-US" sz="2323" spc="139">
                <a:solidFill>
                  <a:srgbClr val="000000"/>
                </a:solidFill>
                <a:latin typeface="Lexend Deca"/>
              </a:rPr>
              <a:t>So, we are working on utilizing CNN for image-based patterns and leveraging OCR for text in images/UI.</a:t>
            </a:r>
          </a:p>
          <a:p>
            <a:pPr marL="501658" indent="-250829" lvl="1">
              <a:lnSpc>
                <a:spcPts val="3136"/>
              </a:lnSpc>
              <a:buFont typeface="Arial"/>
              <a:buChar char="•"/>
            </a:pPr>
            <a:r>
              <a:rPr lang="en-US" sz="2323" spc="139">
                <a:solidFill>
                  <a:srgbClr val="000000"/>
                </a:solidFill>
                <a:latin typeface="Lexend Deca"/>
              </a:rPr>
              <a:t>Reliability enhancements:</a:t>
            </a:r>
          </a:p>
          <a:p>
            <a:pPr marL="1003316" indent="-334439" lvl="2">
              <a:lnSpc>
                <a:spcPts val="3136"/>
              </a:lnSpc>
              <a:buFont typeface="Arial"/>
              <a:buChar char="⚬"/>
            </a:pPr>
            <a:r>
              <a:rPr lang="en-US" sz="2323" spc="139">
                <a:solidFill>
                  <a:srgbClr val="000000"/>
                </a:solidFill>
                <a:latin typeface="Lexend Deca"/>
              </a:rPr>
              <a:t>Continuous model refinement.</a:t>
            </a:r>
          </a:p>
          <a:p>
            <a:pPr marL="1003316" indent="-334439" lvl="2">
              <a:lnSpc>
                <a:spcPts val="3136"/>
              </a:lnSpc>
              <a:buFont typeface="Arial"/>
              <a:buChar char="⚬"/>
            </a:pPr>
            <a:r>
              <a:rPr lang="en-US" sz="2323" spc="139">
                <a:solidFill>
                  <a:srgbClr val="000000"/>
                </a:solidFill>
                <a:latin typeface="Lexend Deca"/>
              </a:rPr>
              <a:t>Generalizing web scrapping workflow.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1576289" y="1995962"/>
            <a:ext cx="5683011" cy="5538352"/>
          </a:xfrm>
          <a:custGeom>
            <a:avLst/>
            <a:gdLst/>
            <a:ahLst/>
            <a:cxnLst/>
            <a:rect r="r" b="b" t="t" l="l"/>
            <a:pathLst>
              <a:path h="5538352" w="5683011">
                <a:moveTo>
                  <a:pt x="0" y="0"/>
                </a:moveTo>
                <a:lnTo>
                  <a:pt x="5683011" y="0"/>
                </a:lnTo>
                <a:lnTo>
                  <a:pt x="5683011" y="5538353"/>
                </a:lnTo>
                <a:lnTo>
                  <a:pt x="0" y="5538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5615356" y="1028700"/>
            <a:ext cx="1337147" cy="2061112"/>
          </a:xfrm>
          <a:custGeom>
            <a:avLst/>
            <a:gdLst/>
            <a:ahLst/>
            <a:cxnLst/>
            <a:rect r="r" b="b" t="t" l="l"/>
            <a:pathLst>
              <a:path h="2061112" w="1337147">
                <a:moveTo>
                  <a:pt x="0" y="0"/>
                </a:moveTo>
                <a:lnTo>
                  <a:pt x="1337147" y="0"/>
                </a:lnTo>
                <a:lnTo>
                  <a:pt x="1337147" y="2061112"/>
                </a:lnTo>
                <a:lnTo>
                  <a:pt x="0" y="20611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1028700" y="2183081"/>
            <a:ext cx="9874428" cy="666255"/>
          </a:xfrm>
          <a:prstGeom prst="rect">
            <a:avLst/>
          </a:prstGeom>
        </p:spPr>
        <p:txBody>
          <a:bodyPr anchor="t" rtlCol="false" tIns="0" lIns="0" bIns="0" rIns="0">
            <a:spAutoFit/>
          </a:bodyPr>
          <a:lstStyle/>
          <a:p>
            <a:pPr>
              <a:lnSpc>
                <a:spcPts val="5044"/>
              </a:lnSpc>
            </a:pPr>
            <a:r>
              <a:rPr lang="en-US" sz="5200">
                <a:solidFill>
                  <a:srgbClr val="000000"/>
                </a:solidFill>
                <a:latin typeface="Lexend Deca"/>
              </a:rPr>
              <a:t>Additional features planned-</a:t>
            </a:r>
          </a:p>
        </p:txBody>
      </p:sp>
      <p:sp>
        <p:nvSpPr>
          <p:cNvPr name="TextBox 11" id="11"/>
          <p:cNvSpPr txBox="true"/>
          <p:nvPr/>
        </p:nvSpPr>
        <p:spPr>
          <a:xfrm rot="0">
            <a:off x="1028700" y="3411378"/>
            <a:ext cx="9551912" cy="6660515"/>
          </a:xfrm>
          <a:prstGeom prst="rect">
            <a:avLst/>
          </a:prstGeom>
        </p:spPr>
        <p:txBody>
          <a:bodyPr anchor="t" rtlCol="false" tIns="0" lIns="0" bIns="0" rIns="0">
            <a:spAutoFit/>
          </a:bodyPr>
          <a:lstStyle/>
          <a:p>
            <a:pPr marL="626112" indent="-313056" lvl="1">
              <a:lnSpc>
                <a:spcPts val="4060"/>
              </a:lnSpc>
              <a:buFont typeface="Arial"/>
              <a:buChar char="•"/>
            </a:pPr>
            <a:r>
              <a:rPr lang="en-US" sz="2900">
                <a:solidFill>
                  <a:srgbClr val="000000"/>
                </a:solidFill>
                <a:latin typeface="Lexend Deca"/>
              </a:rPr>
              <a:t>We plan to add an extra feature which users can use to keep count of active subscriptions.</a:t>
            </a:r>
          </a:p>
          <a:p>
            <a:pPr>
              <a:lnSpc>
                <a:spcPts val="4060"/>
              </a:lnSpc>
            </a:pPr>
          </a:p>
          <a:p>
            <a:pPr marL="626112" indent="-313056" lvl="1">
              <a:lnSpc>
                <a:spcPts val="4060"/>
              </a:lnSpc>
              <a:buFont typeface="Arial"/>
              <a:buChar char="•"/>
            </a:pPr>
            <a:r>
              <a:rPr lang="en-US" sz="2900">
                <a:solidFill>
                  <a:srgbClr val="000000"/>
                </a:solidFill>
                <a:latin typeface="Lexend Deca"/>
              </a:rPr>
              <a:t>We aim to integrate a chatbot that educates users in-depth about detected dark patterns, fostering awareness about their prevalence and impact on user behavior.</a:t>
            </a:r>
          </a:p>
          <a:p>
            <a:pPr>
              <a:lnSpc>
                <a:spcPts val="4060"/>
              </a:lnSpc>
            </a:pPr>
          </a:p>
          <a:p>
            <a:pPr marL="626112" indent="-313056" lvl="1">
              <a:lnSpc>
                <a:spcPts val="4060"/>
              </a:lnSpc>
              <a:buFont typeface="Arial"/>
              <a:buChar char="•"/>
            </a:pPr>
            <a:r>
              <a:rPr lang="en-US" sz="2900">
                <a:solidFill>
                  <a:srgbClr val="000000"/>
                </a:solidFill>
                <a:latin typeface="Lexend Deca"/>
              </a:rPr>
              <a:t>At last, we tend to enhance the extent of intent recognition of the text in order to make the predictions less erroneous. </a:t>
            </a:r>
          </a:p>
          <a:p>
            <a:pPr>
              <a:lnSpc>
                <a:spcPts val="4060"/>
              </a:lnSpc>
            </a:pPr>
          </a:p>
          <a:p>
            <a:pPr>
              <a:lnSpc>
                <a:spcPts val="40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4352657" y="8614523"/>
            <a:ext cx="16897753" cy="358027"/>
          </a:xfrm>
          <a:prstGeom prst="rect">
            <a:avLst/>
          </a:prstGeom>
        </p:spPr>
        <p:txBody>
          <a:bodyPr anchor="t" rtlCol="false" tIns="0" lIns="0" bIns="0" rIns="0">
            <a:spAutoFit/>
          </a:bodyPr>
          <a:lstStyle/>
          <a:p>
            <a:pPr algn="ctr">
              <a:lnSpc>
                <a:spcPts val="2716"/>
              </a:lnSpc>
            </a:pPr>
            <a:r>
              <a:rPr lang="en-US" sz="2800">
                <a:solidFill>
                  <a:srgbClr val="000000"/>
                </a:solidFill>
                <a:latin typeface="Lexend Deca"/>
              </a:rPr>
              <a:t>Link to the </a:t>
            </a:r>
            <a:r>
              <a:rPr lang="en-US" sz="2800" u="sng">
                <a:solidFill>
                  <a:srgbClr val="000000"/>
                </a:solidFill>
                <a:latin typeface="Lexend Deca"/>
                <a:hlinkClick r:id="rId3" tooltip="https://github.com/ItsPranavz/pattern-hunters"/>
              </a:rPr>
              <a:t>GitHub</a:t>
            </a:r>
            <a:r>
              <a:rPr lang="en-US" sz="2800">
                <a:solidFill>
                  <a:srgbClr val="000000"/>
                </a:solidFill>
                <a:latin typeface="Lexend Deca"/>
              </a:rPr>
              <a:t> repository</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Freeform 17" id="17"/>
          <p:cNvSpPr/>
          <p:nvPr/>
        </p:nvSpPr>
        <p:spPr>
          <a:xfrm flipH="false" flipV="false" rot="0">
            <a:off x="15333009" y="7955997"/>
            <a:ext cx="1760948" cy="1540830"/>
          </a:xfrm>
          <a:custGeom>
            <a:avLst/>
            <a:gdLst/>
            <a:ahLst/>
            <a:cxnLst/>
            <a:rect r="r" b="b" t="t" l="l"/>
            <a:pathLst>
              <a:path h="1540830" w="1760948">
                <a:moveTo>
                  <a:pt x="0" y="0"/>
                </a:moveTo>
                <a:lnTo>
                  <a:pt x="1760948" y="0"/>
                </a:lnTo>
                <a:lnTo>
                  <a:pt x="1760948" y="1540830"/>
                </a:lnTo>
                <a:lnTo>
                  <a:pt x="0" y="15408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grpSp>
        <p:nvGrpSpPr>
          <p:cNvPr name="Group 18" id="18"/>
          <p:cNvGrpSpPr/>
          <p:nvPr/>
        </p:nvGrpSpPr>
        <p:grpSpPr>
          <a:xfrm rot="0">
            <a:off x="826312" y="3268713"/>
            <a:ext cx="2772470" cy="2772470"/>
            <a:chOff x="0" y="0"/>
            <a:chExt cx="13716000" cy="13716000"/>
          </a:xfrm>
        </p:grpSpPr>
        <p:sp>
          <p:nvSpPr>
            <p:cNvPr name="Freeform 19" id="19"/>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2"/>
              <a:stretch>
                <a:fillRect l="-15416" t="0" r="-15416" b="0"/>
              </a:stretch>
            </a:blipFill>
          </p:spPr>
        </p:sp>
      </p:grpSp>
      <p:grpSp>
        <p:nvGrpSpPr>
          <p:cNvPr name="Group 20" id="20"/>
          <p:cNvGrpSpPr/>
          <p:nvPr/>
        </p:nvGrpSpPr>
        <p:grpSpPr>
          <a:xfrm rot="0">
            <a:off x="4298000" y="3155917"/>
            <a:ext cx="2702222" cy="2702222"/>
            <a:chOff x="0" y="0"/>
            <a:chExt cx="13716000" cy="13716000"/>
          </a:xfrm>
        </p:grpSpPr>
        <p:sp>
          <p:nvSpPr>
            <p:cNvPr name="Freeform 21" id="21"/>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3"/>
              <a:stretch>
                <a:fillRect l="-9844" t="0" r="-9844" b="0"/>
              </a:stretch>
            </a:blipFill>
          </p:spPr>
        </p:sp>
      </p:grpSp>
      <p:grpSp>
        <p:nvGrpSpPr>
          <p:cNvPr name="Group 22" id="22"/>
          <p:cNvGrpSpPr/>
          <p:nvPr/>
        </p:nvGrpSpPr>
        <p:grpSpPr>
          <a:xfrm rot="0">
            <a:off x="7495522" y="3107540"/>
            <a:ext cx="2846641" cy="2846641"/>
            <a:chOff x="0" y="0"/>
            <a:chExt cx="13716000" cy="13716000"/>
          </a:xfrm>
        </p:grpSpPr>
        <p:sp>
          <p:nvSpPr>
            <p:cNvPr name="Freeform 23" id="23"/>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4"/>
              <a:stretch>
                <a:fillRect l="-4756" t="0" r="-4756" b="0"/>
              </a:stretch>
            </a:blipFill>
          </p:spPr>
        </p:sp>
      </p:grpSp>
      <p:grpSp>
        <p:nvGrpSpPr>
          <p:cNvPr name="Group 24" id="24"/>
          <p:cNvGrpSpPr/>
          <p:nvPr/>
        </p:nvGrpSpPr>
        <p:grpSpPr>
          <a:xfrm rot="0">
            <a:off x="10834336" y="3155917"/>
            <a:ext cx="2685468" cy="2685468"/>
            <a:chOff x="0" y="0"/>
            <a:chExt cx="13716000" cy="13716000"/>
          </a:xfrm>
        </p:grpSpPr>
        <p:sp>
          <p:nvSpPr>
            <p:cNvPr name="Freeform 25" id="25"/>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5"/>
              <a:stretch>
                <a:fillRect l="-16693" t="0" r="-16693" b="0"/>
              </a:stretch>
            </a:blipFill>
          </p:spPr>
        </p:sp>
      </p:grpSp>
      <p:grpSp>
        <p:nvGrpSpPr>
          <p:cNvPr name="Group 26" id="26"/>
          <p:cNvGrpSpPr/>
          <p:nvPr/>
        </p:nvGrpSpPr>
        <p:grpSpPr>
          <a:xfrm rot="0">
            <a:off x="14215205" y="3226977"/>
            <a:ext cx="2853345" cy="2662134"/>
            <a:chOff x="0" y="0"/>
            <a:chExt cx="13716000" cy="12796852"/>
          </a:xfrm>
        </p:grpSpPr>
        <p:sp>
          <p:nvSpPr>
            <p:cNvPr name="Freeform 27" id="27"/>
            <p:cNvSpPr/>
            <p:nvPr/>
          </p:nvSpPr>
          <p:spPr>
            <a:xfrm flipH="false" flipV="false" rot="0">
              <a:off x="0" y="0"/>
              <a:ext cx="13716000" cy="12796851"/>
            </a:xfrm>
            <a:custGeom>
              <a:avLst/>
              <a:gdLst/>
              <a:ahLst/>
              <a:cxnLst/>
              <a:rect r="r" b="b" t="t" l="l"/>
              <a:pathLst>
                <a:path h="12796851" w="13716000">
                  <a:moveTo>
                    <a:pt x="6858000" y="0"/>
                  </a:moveTo>
                  <a:cubicBezTo>
                    <a:pt x="3070431" y="0"/>
                    <a:pt x="0" y="2864673"/>
                    <a:pt x="0" y="6398426"/>
                  </a:cubicBezTo>
                  <a:cubicBezTo>
                    <a:pt x="0" y="9932179"/>
                    <a:pt x="3070431" y="12796851"/>
                    <a:pt x="6858000" y="12796851"/>
                  </a:cubicBezTo>
                  <a:cubicBezTo>
                    <a:pt x="10645569" y="12796851"/>
                    <a:pt x="13716000" y="9932179"/>
                    <a:pt x="13716000" y="6398426"/>
                  </a:cubicBezTo>
                  <a:cubicBezTo>
                    <a:pt x="13716000" y="2864673"/>
                    <a:pt x="10645569" y="0"/>
                    <a:pt x="6858000" y="0"/>
                  </a:cubicBezTo>
                  <a:close/>
                </a:path>
              </a:pathLst>
            </a:custGeom>
            <a:blipFill>
              <a:blip r:embed="rId36"/>
              <a:stretch>
                <a:fillRect l="-25850" t="-7447" r="0" b="-72406"/>
              </a:stretch>
            </a:blipFill>
          </p:spPr>
        </p:sp>
      </p:grpSp>
      <p:sp>
        <p:nvSpPr>
          <p:cNvPr name="TextBox 28" id="28"/>
          <p:cNvSpPr txBox="true"/>
          <p:nvPr/>
        </p:nvSpPr>
        <p:spPr>
          <a:xfrm rot="0">
            <a:off x="3864059" y="2037047"/>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The Team </a:t>
            </a:r>
          </a:p>
        </p:txBody>
      </p:sp>
      <p:sp>
        <p:nvSpPr>
          <p:cNvPr name="TextBox 29" id="29"/>
          <p:cNvSpPr txBox="true"/>
          <p:nvPr/>
        </p:nvSpPr>
        <p:spPr>
          <a:xfrm rot="0">
            <a:off x="826312" y="6088809"/>
            <a:ext cx="2772470" cy="799547"/>
          </a:xfrm>
          <a:prstGeom prst="rect">
            <a:avLst/>
          </a:prstGeom>
        </p:spPr>
        <p:txBody>
          <a:bodyPr anchor="t" rtlCol="false" tIns="0" lIns="0" bIns="0" rIns="0">
            <a:spAutoFit/>
          </a:bodyPr>
          <a:lstStyle/>
          <a:p>
            <a:pPr algn="ctr">
              <a:lnSpc>
                <a:spcPts val="3240"/>
              </a:lnSpc>
            </a:pPr>
            <a:r>
              <a:rPr lang="en-US" sz="2314">
                <a:solidFill>
                  <a:srgbClr val="000000"/>
                </a:solidFill>
                <a:latin typeface="Lexend Deca"/>
              </a:rPr>
              <a:t>Pranav Sharma</a:t>
            </a:r>
          </a:p>
          <a:p>
            <a:pPr algn="ctr">
              <a:lnSpc>
                <a:spcPts val="3240"/>
              </a:lnSpc>
            </a:pPr>
          </a:p>
        </p:txBody>
      </p:sp>
      <p:sp>
        <p:nvSpPr>
          <p:cNvPr name="TextBox 30" id="30"/>
          <p:cNvSpPr txBox="true"/>
          <p:nvPr/>
        </p:nvSpPr>
        <p:spPr>
          <a:xfrm rot="0">
            <a:off x="3784704" y="6088809"/>
            <a:ext cx="3728813" cy="389254"/>
          </a:xfrm>
          <a:prstGeom prst="rect">
            <a:avLst/>
          </a:prstGeom>
        </p:spPr>
        <p:txBody>
          <a:bodyPr anchor="t" rtlCol="false" tIns="0" lIns="0" bIns="0" rIns="0">
            <a:spAutoFit/>
          </a:bodyPr>
          <a:lstStyle/>
          <a:p>
            <a:pPr algn="ctr">
              <a:lnSpc>
                <a:spcPts val="3220"/>
              </a:lnSpc>
            </a:pPr>
            <a:r>
              <a:rPr lang="en-US" sz="2300">
                <a:solidFill>
                  <a:srgbClr val="000000"/>
                </a:solidFill>
                <a:latin typeface="Lexend Deca"/>
              </a:rPr>
              <a:t>Akanksha Narula</a:t>
            </a:r>
          </a:p>
        </p:txBody>
      </p:sp>
      <p:sp>
        <p:nvSpPr>
          <p:cNvPr name="TextBox 31" id="31"/>
          <p:cNvSpPr txBox="true"/>
          <p:nvPr/>
        </p:nvSpPr>
        <p:spPr>
          <a:xfrm rot="0">
            <a:off x="522305" y="2590170"/>
            <a:ext cx="3380486" cy="389254"/>
          </a:xfrm>
          <a:prstGeom prst="rect">
            <a:avLst/>
          </a:prstGeom>
        </p:spPr>
        <p:txBody>
          <a:bodyPr anchor="t" rtlCol="false" tIns="0" lIns="0" bIns="0" rIns="0">
            <a:spAutoFit/>
          </a:bodyPr>
          <a:lstStyle/>
          <a:p>
            <a:pPr algn="ctr">
              <a:lnSpc>
                <a:spcPts val="3220"/>
              </a:lnSpc>
            </a:pPr>
            <a:r>
              <a:rPr lang="en-US" sz="2300" spc="209">
                <a:solidFill>
                  <a:srgbClr val="000000"/>
                </a:solidFill>
                <a:latin typeface="Lexend Deca"/>
              </a:rPr>
              <a:t>TEAM LEADER</a:t>
            </a:r>
          </a:p>
        </p:txBody>
      </p:sp>
      <p:sp>
        <p:nvSpPr>
          <p:cNvPr name="TextBox 32" id="32"/>
          <p:cNvSpPr txBox="true"/>
          <p:nvPr/>
        </p:nvSpPr>
        <p:spPr>
          <a:xfrm rot="0">
            <a:off x="7055900" y="6068481"/>
            <a:ext cx="3631220" cy="389254"/>
          </a:xfrm>
          <a:prstGeom prst="rect">
            <a:avLst/>
          </a:prstGeom>
        </p:spPr>
        <p:txBody>
          <a:bodyPr anchor="t" rtlCol="false" tIns="0" lIns="0" bIns="0" rIns="0">
            <a:spAutoFit/>
          </a:bodyPr>
          <a:lstStyle/>
          <a:p>
            <a:pPr algn="ctr">
              <a:lnSpc>
                <a:spcPts val="3220"/>
              </a:lnSpc>
            </a:pPr>
            <a:r>
              <a:rPr lang="en-US" sz="2300">
                <a:solidFill>
                  <a:srgbClr val="000000"/>
                </a:solidFill>
                <a:latin typeface="Lexend Deca"/>
              </a:rPr>
              <a:t>Gaurav Gupta</a:t>
            </a:r>
          </a:p>
        </p:txBody>
      </p:sp>
      <p:sp>
        <p:nvSpPr>
          <p:cNvPr name="TextBox 33" id="33"/>
          <p:cNvSpPr txBox="true"/>
          <p:nvPr/>
        </p:nvSpPr>
        <p:spPr>
          <a:xfrm rot="0">
            <a:off x="9922781" y="6089991"/>
            <a:ext cx="4292424" cy="415289"/>
          </a:xfrm>
          <a:prstGeom prst="rect">
            <a:avLst/>
          </a:prstGeom>
        </p:spPr>
        <p:txBody>
          <a:bodyPr anchor="t" rtlCol="false" tIns="0" lIns="0" bIns="0" rIns="0">
            <a:spAutoFit/>
          </a:bodyPr>
          <a:lstStyle/>
          <a:p>
            <a:pPr algn="ctr">
              <a:lnSpc>
                <a:spcPts val="3360"/>
              </a:lnSpc>
            </a:pPr>
            <a:r>
              <a:rPr lang="en-US" sz="2400">
                <a:solidFill>
                  <a:srgbClr val="000000"/>
                </a:solidFill>
                <a:latin typeface="Lexend Deca"/>
              </a:rPr>
              <a:t>Gurmehar Singh</a:t>
            </a:r>
          </a:p>
        </p:txBody>
      </p:sp>
      <p:sp>
        <p:nvSpPr>
          <p:cNvPr name="TextBox 34" id="34"/>
          <p:cNvSpPr txBox="true"/>
          <p:nvPr/>
        </p:nvSpPr>
        <p:spPr>
          <a:xfrm rot="0">
            <a:off x="13495666" y="6117711"/>
            <a:ext cx="4292424" cy="422274"/>
          </a:xfrm>
          <a:prstGeom prst="rect">
            <a:avLst/>
          </a:prstGeom>
        </p:spPr>
        <p:txBody>
          <a:bodyPr anchor="t" rtlCol="false" tIns="0" lIns="0" bIns="0" rIns="0">
            <a:spAutoFit/>
          </a:bodyPr>
          <a:lstStyle/>
          <a:p>
            <a:pPr algn="ctr">
              <a:lnSpc>
                <a:spcPts val="3500"/>
              </a:lnSpc>
            </a:pPr>
            <a:r>
              <a:rPr lang="en-US" sz="2500">
                <a:solidFill>
                  <a:srgbClr val="000000"/>
                </a:solidFill>
                <a:latin typeface="Lexend Deca"/>
              </a:rPr>
              <a:t>Arnav Singh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DAF5wEM-4TY</dc:identifier>
  <dcterms:modified xsi:type="dcterms:W3CDTF">2011-08-01T06:04:30Z</dcterms:modified>
  <cp:revision>1</cp:revision>
  <dc:title>DPBH-Pattern Hunters</dc:title>
</cp:coreProperties>
</file>